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ebc3867c04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ebc3867c04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1ba4f37599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1ba4f37599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1596f47d8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1596f47d8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1ba4f37599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1ba4f37599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1ba4f3759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1ba4f3759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ebc3867c0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ebc3867c0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ebc3867c04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ebc3867c0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1ba4f3759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1ba4f3759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1badc4979c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1badc4979c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1badc4979c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1badc4979c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ebc3867c04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ebc3867c04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1ba4f3759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1ba4f3759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1ba4f3759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1ba4f3759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2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docs.google.com/document/d/1FnLrfNBbUooriD5M-cbIUnZnlIr-c2FTNhQDXDMyFlc/edit?usp=sharin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app.swaggerhub.com/apis-docs/CKR20004/PEER/1.0.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docs.google.com/spreadsheets/d/11nZtQWd28m31ZZhzPNto0cFOzBIiE_IqCURT-B3LYBQ/edit?usp=sharin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ratemypeer.sit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1" Type="http://schemas.openxmlformats.org/officeDocument/2006/relationships/image" Target="../media/image15.png"/><Relationship Id="rId10" Type="http://schemas.openxmlformats.org/officeDocument/2006/relationships/image" Target="../media/image17.png"/><Relationship Id="rId13" Type="http://schemas.openxmlformats.org/officeDocument/2006/relationships/image" Target="../media/image3.png"/><Relationship Id="rId12" Type="http://schemas.openxmlformats.org/officeDocument/2006/relationships/image" Target="../media/image18.png"/><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2.png"/><Relationship Id="rId9" Type="http://schemas.openxmlformats.org/officeDocument/2006/relationships/image" Target="../media/image23.png"/><Relationship Id="rId15" Type="http://schemas.openxmlformats.org/officeDocument/2006/relationships/image" Target="../media/image6.png"/><Relationship Id="rId14" Type="http://schemas.openxmlformats.org/officeDocument/2006/relationships/image" Target="../media/image13.png"/><Relationship Id="rId17" Type="http://schemas.openxmlformats.org/officeDocument/2006/relationships/image" Target="../media/image10.png"/><Relationship Id="rId16" Type="http://schemas.openxmlformats.org/officeDocument/2006/relationships/image" Target="../media/image9.png"/><Relationship Id="rId5" Type="http://schemas.openxmlformats.org/officeDocument/2006/relationships/image" Target="../media/image8.png"/><Relationship Id="rId6" Type="http://schemas.openxmlformats.org/officeDocument/2006/relationships/image" Target="../media/image21.png"/><Relationship Id="rId18" Type="http://schemas.openxmlformats.org/officeDocument/2006/relationships/image" Target="../media/image24.png"/><Relationship Id="rId7" Type="http://schemas.openxmlformats.org/officeDocument/2006/relationships/image" Target="../media/image7.png"/><Relationship Id="rId8"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2.png"/><Relationship Id="rId5"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1349700" y="1810425"/>
            <a:ext cx="6444600" cy="1227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6100">
                <a:solidFill>
                  <a:schemeClr val="lt1"/>
                </a:solidFill>
              </a:rPr>
              <a:t>Rate my Peer</a:t>
            </a:r>
            <a:endParaRPr sz="6100">
              <a:solidFill>
                <a:schemeClr val="lt1"/>
              </a:solidFill>
            </a:endParaRPr>
          </a:p>
        </p:txBody>
      </p:sp>
      <p:pic>
        <p:nvPicPr>
          <p:cNvPr id="55" name="Google Shape;55;p13"/>
          <p:cNvPicPr preferRelativeResize="0"/>
          <p:nvPr/>
        </p:nvPicPr>
        <p:blipFill>
          <a:blip r:embed="rId3">
            <a:alphaModFix/>
          </a:blip>
          <a:stretch>
            <a:fillRect/>
          </a:stretch>
        </p:blipFill>
        <p:spPr>
          <a:xfrm>
            <a:off x="3856500" y="462500"/>
            <a:ext cx="1482725" cy="13479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2"/>
          <p:cNvSpPr txBox="1"/>
          <p:nvPr>
            <p:ph type="title"/>
          </p:nvPr>
        </p:nvSpPr>
        <p:spPr>
          <a:xfrm>
            <a:off x="336675" y="2188350"/>
            <a:ext cx="3031800" cy="123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lt1"/>
                </a:solidFill>
              </a:rPr>
              <a:t>Sequence Diagram</a:t>
            </a:r>
            <a:endParaRPr sz="3600">
              <a:solidFill>
                <a:schemeClr val="lt1"/>
              </a:solidFill>
            </a:endParaRPr>
          </a:p>
        </p:txBody>
      </p:sp>
      <p:pic>
        <p:nvPicPr>
          <p:cNvPr id="142" name="Google Shape;142;p22"/>
          <p:cNvPicPr preferRelativeResize="0"/>
          <p:nvPr/>
        </p:nvPicPr>
        <p:blipFill>
          <a:blip r:embed="rId3">
            <a:alphaModFix/>
          </a:blip>
          <a:stretch>
            <a:fillRect/>
          </a:stretch>
        </p:blipFill>
        <p:spPr>
          <a:xfrm>
            <a:off x="3857525" y="76200"/>
            <a:ext cx="5072845" cy="4991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3"/>
          <p:cNvSpPr txBox="1"/>
          <p:nvPr>
            <p:ph type="title"/>
          </p:nvPr>
        </p:nvSpPr>
        <p:spPr>
          <a:xfrm>
            <a:off x="274300" y="2285400"/>
            <a:ext cx="2346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611">
                <a:solidFill>
                  <a:schemeClr val="lt1"/>
                </a:solidFill>
              </a:rPr>
              <a:t>Prototype</a:t>
            </a:r>
            <a:endParaRPr sz="3611">
              <a:solidFill>
                <a:schemeClr val="lt1"/>
              </a:solidFill>
            </a:endParaRPr>
          </a:p>
        </p:txBody>
      </p:sp>
      <p:sp>
        <p:nvSpPr>
          <p:cNvPr id="148" name="Google Shape;148;p23"/>
          <p:cNvSpPr txBox="1"/>
          <p:nvPr/>
        </p:nvSpPr>
        <p:spPr>
          <a:xfrm>
            <a:off x="2470675" y="2154500"/>
            <a:ext cx="6434100" cy="84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u="sng">
                <a:solidFill>
                  <a:schemeClr val="lt1"/>
                </a:solidFill>
                <a:hlinkClick r:id="rId3">
                  <a:extLst>
                    <a:ext uri="{A12FA001-AC4F-418D-AE19-62706E023703}">
                      <ahyp:hlinkClr val="tx"/>
                    </a:ext>
                  </a:extLst>
                </a:hlinkClick>
              </a:rPr>
              <a:t>https://docs.google.com/document/d/1FnLrfNBbUooriD5M-cbIUnZnlIr-c2FTNhQDXDMyFlc/edit?usp=sharing</a:t>
            </a:r>
            <a:endParaRPr sz="2000">
              <a:solidFill>
                <a:schemeClr val="lt1"/>
              </a:solidFill>
            </a:endParaRPr>
          </a:p>
          <a:p>
            <a:pPr indent="0" lvl="0" marL="0" rtl="0" algn="l">
              <a:spcBef>
                <a:spcPts val="0"/>
              </a:spcBef>
              <a:spcAft>
                <a:spcPts val="0"/>
              </a:spcAft>
              <a:buNone/>
            </a:pPr>
            <a:r>
              <a:t/>
            </a:r>
            <a:endParaRPr sz="2000">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4"/>
          <p:cNvSpPr txBox="1"/>
          <p:nvPr>
            <p:ph type="title"/>
          </p:nvPr>
        </p:nvSpPr>
        <p:spPr>
          <a:xfrm>
            <a:off x="2339750" y="2142150"/>
            <a:ext cx="6340500" cy="85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u="sng">
                <a:solidFill>
                  <a:schemeClr val="lt1"/>
                </a:solidFill>
                <a:hlinkClick r:id="rId3">
                  <a:extLst>
                    <a:ext uri="{A12FA001-AC4F-418D-AE19-62706E023703}">
                      <ahyp:hlinkClr val="tx"/>
                    </a:ext>
                  </a:extLst>
                </a:hlinkClick>
              </a:rPr>
              <a:t>https://app.swaggerhub.com/apis-docs/CKR20004/PEER/1.0.0#/</a:t>
            </a:r>
            <a:endParaRPr sz="2000">
              <a:solidFill>
                <a:schemeClr val="lt1"/>
              </a:solidFill>
            </a:endParaRPr>
          </a:p>
        </p:txBody>
      </p:sp>
      <p:sp>
        <p:nvSpPr>
          <p:cNvPr id="154" name="Google Shape;154;p24"/>
          <p:cNvSpPr txBox="1"/>
          <p:nvPr>
            <p:ph type="title"/>
          </p:nvPr>
        </p:nvSpPr>
        <p:spPr>
          <a:xfrm>
            <a:off x="129875" y="2285400"/>
            <a:ext cx="1274700" cy="85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400">
                <a:solidFill>
                  <a:schemeClr val="lt1"/>
                </a:solidFill>
              </a:rPr>
              <a:t>API</a:t>
            </a:r>
            <a:endParaRPr sz="6000">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5"/>
          <p:cNvSpPr txBox="1"/>
          <p:nvPr>
            <p:ph type="title"/>
          </p:nvPr>
        </p:nvSpPr>
        <p:spPr>
          <a:xfrm>
            <a:off x="124675" y="2285400"/>
            <a:ext cx="2252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611">
                <a:solidFill>
                  <a:schemeClr val="lt1"/>
                </a:solidFill>
              </a:rPr>
              <a:t>Unit Tests</a:t>
            </a:r>
            <a:endParaRPr sz="3611">
              <a:solidFill>
                <a:schemeClr val="lt1"/>
              </a:solidFill>
            </a:endParaRPr>
          </a:p>
        </p:txBody>
      </p:sp>
      <p:sp>
        <p:nvSpPr>
          <p:cNvPr id="160" name="Google Shape;160;p25"/>
          <p:cNvSpPr txBox="1"/>
          <p:nvPr>
            <p:ph idx="1" type="body"/>
          </p:nvPr>
        </p:nvSpPr>
        <p:spPr>
          <a:xfrm>
            <a:off x="2620325" y="2117550"/>
            <a:ext cx="6006300" cy="908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2000" u="sng">
                <a:solidFill>
                  <a:schemeClr val="lt1"/>
                </a:solidFill>
                <a:hlinkClick r:id="rId3">
                  <a:extLst>
                    <a:ext uri="{A12FA001-AC4F-418D-AE19-62706E023703}">
                      <ahyp:hlinkClr val="tx"/>
                    </a:ext>
                  </a:extLst>
                </a:hlinkClick>
              </a:rPr>
              <a:t>https://docs.google.com/spreadsheets/d/11nZtQWd28m31ZZhzPNto0cFOzBIiE_IqCURT-B3LYBQ/edit?usp=sharing</a:t>
            </a:r>
            <a:endParaRPr sz="2000">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6"/>
          <p:cNvSpPr txBox="1"/>
          <p:nvPr>
            <p:ph type="title"/>
          </p:nvPr>
        </p:nvSpPr>
        <p:spPr>
          <a:xfrm>
            <a:off x="1433900" y="2285400"/>
            <a:ext cx="1074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611">
                <a:solidFill>
                  <a:schemeClr val="lt1"/>
                </a:solidFill>
              </a:rPr>
              <a:t>App</a:t>
            </a:r>
            <a:endParaRPr sz="3611">
              <a:solidFill>
                <a:schemeClr val="lt1"/>
              </a:solidFill>
            </a:endParaRPr>
          </a:p>
        </p:txBody>
      </p:sp>
      <p:sp>
        <p:nvSpPr>
          <p:cNvPr id="166" name="Google Shape;166;p26"/>
          <p:cNvSpPr txBox="1"/>
          <p:nvPr>
            <p:ph idx="1" type="body"/>
          </p:nvPr>
        </p:nvSpPr>
        <p:spPr>
          <a:xfrm>
            <a:off x="3431050" y="2435025"/>
            <a:ext cx="2888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u="sng">
                <a:solidFill>
                  <a:schemeClr val="lt1"/>
                </a:solidFill>
                <a:hlinkClick r:id="rId3">
                  <a:extLst>
                    <a:ext uri="{A12FA001-AC4F-418D-AE19-62706E023703}">
                      <ahyp:hlinkClr val="tx"/>
                    </a:ext>
                  </a:extLst>
                </a:hlinkClick>
              </a:rPr>
              <a:t>http://ratemypeer.site/</a:t>
            </a:r>
            <a:endParaRPr sz="2000">
              <a:solidFill>
                <a:schemeClr val="lt1"/>
              </a:solidFill>
            </a:endParaRPr>
          </a:p>
          <a:p>
            <a:pPr indent="0" lvl="0" marL="0" rtl="0" algn="l">
              <a:spcBef>
                <a:spcPts val="1200"/>
              </a:spcBef>
              <a:spcAft>
                <a:spcPts val="1200"/>
              </a:spcAft>
              <a:buNone/>
            </a:pPr>
            <a:r>
              <a:t/>
            </a:r>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249600" y="2185425"/>
            <a:ext cx="3350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520">
                <a:solidFill>
                  <a:schemeClr val="lt1"/>
                </a:solidFill>
              </a:rPr>
              <a:t>Team Members</a:t>
            </a:r>
            <a:endParaRPr sz="3520">
              <a:solidFill>
                <a:schemeClr val="lt1"/>
              </a:solidFill>
            </a:endParaRPr>
          </a:p>
        </p:txBody>
      </p:sp>
      <p:sp>
        <p:nvSpPr>
          <p:cNvPr id="61" name="Google Shape;61;p14"/>
          <p:cNvSpPr txBox="1"/>
          <p:nvPr>
            <p:ph idx="1" type="body"/>
          </p:nvPr>
        </p:nvSpPr>
        <p:spPr>
          <a:xfrm>
            <a:off x="3599700" y="930000"/>
            <a:ext cx="5544300" cy="3283500"/>
          </a:xfrm>
          <a:prstGeom prst="rect">
            <a:avLst/>
          </a:prstGeom>
        </p:spPr>
        <p:txBody>
          <a:bodyPr anchorCtr="0" anchor="t" bIns="91425" lIns="91425" spcFirstLastPara="1" rIns="91425" wrap="square" tIns="91425">
            <a:normAutofit fontScale="92500" lnSpcReduction="20000"/>
          </a:bodyPr>
          <a:lstStyle/>
          <a:p>
            <a:pPr indent="-322580" lvl="0" marL="457200" rtl="0" algn="l">
              <a:lnSpc>
                <a:spcPct val="200000"/>
              </a:lnSpc>
              <a:spcBef>
                <a:spcPts val="0"/>
              </a:spcBef>
              <a:spcAft>
                <a:spcPts val="0"/>
              </a:spcAft>
              <a:buClr>
                <a:schemeClr val="lt1"/>
              </a:buClr>
              <a:buSzPct val="100000"/>
              <a:buChar char="●"/>
            </a:pPr>
            <a:r>
              <a:rPr lang="en" sz="1600">
                <a:solidFill>
                  <a:schemeClr val="lt1"/>
                </a:solidFill>
              </a:rPr>
              <a:t>Hashim Alkhateeb - Mobile, Web, Backend Developer</a:t>
            </a:r>
            <a:endParaRPr sz="1600">
              <a:solidFill>
                <a:schemeClr val="lt1"/>
              </a:solidFill>
            </a:endParaRPr>
          </a:p>
          <a:p>
            <a:pPr indent="-322580" lvl="0" marL="457200" rtl="0" algn="l">
              <a:lnSpc>
                <a:spcPct val="200000"/>
              </a:lnSpc>
              <a:spcBef>
                <a:spcPts val="0"/>
              </a:spcBef>
              <a:spcAft>
                <a:spcPts val="0"/>
              </a:spcAft>
              <a:buClr>
                <a:schemeClr val="lt1"/>
              </a:buClr>
              <a:buSzPct val="100000"/>
              <a:buChar char="●"/>
            </a:pPr>
            <a:r>
              <a:rPr lang="en" sz="1600">
                <a:solidFill>
                  <a:schemeClr val="lt1"/>
                </a:solidFill>
              </a:rPr>
              <a:t>Kazi Amin - Mobile Developer</a:t>
            </a:r>
            <a:endParaRPr sz="1600">
              <a:solidFill>
                <a:schemeClr val="lt1"/>
              </a:solidFill>
            </a:endParaRPr>
          </a:p>
          <a:p>
            <a:pPr indent="-322580" lvl="0" marL="457200" rtl="0" algn="l">
              <a:lnSpc>
                <a:spcPct val="200000"/>
              </a:lnSpc>
              <a:spcBef>
                <a:spcPts val="0"/>
              </a:spcBef>
              <a:spcAft>
                <a:spcPts val="0"/>
              </a:spcAft>
              <a:buClr>
                <a:schemeClr val="lt1"/>
              </a:buClr>
              <a:buSzPct val="100000"/>
              <a:buChar char="●"/>
            </a:pPr>
            <a:r>
              <a:rPr lang="en" sz="1600">
                <a:solidFill>
                  <a:schemeClr val="lt1"/>
                </a:solidFill>
              </a:rPr>
              <a:t>Adam Bawatneh - Project Manager</a:t>
            </a:r>
            <a:endParaRPr sz="1600">
              <a:solidFill>
                <a:schemeClr val="lt1"/>
              </a:solidFill>
            </a:endParaRPr>
          </a:p>
          <a:p>
            <a:pPr indent="-322580" lvl="0" marL="457200" rtl="0" algn="l">
              <a:lnSpc>
                <a:spcPct val="200000"/>
              </a:lnSpc>
              <a:spcBef>
                <a:spcPts val="0"/>
              </a:spcBef>
              <a:spcAft>
                <a:spcPts val="0"/>
              </a:spcAft>
              <a:buClr>
                <a:schemeClr val="lt1"/>
              </a:buClr>
              <a:buSzPct val="100000"/>
              <a:buChar char="●"/>
            </a:pPr>
            <a:r>
              <a:rPr lang="en" sz="1600">
                <a:solidFill>
                  <a:schemeClr val="lt1"/>
                </a:solidFill>
              </a:rPr>
              <a:t>Brittany Clark - Web Developer</a:t>
            </a:r>
            <a:endParaRPr sz="1600">
              <a:solidFill>
                <a:schemeClr val="lt1"/>
              </a:solidFill>
            </a:endParaRPr>
          </a:p>
          <a:p>
            <a:pPr indent="-322580" lvl="0" marL="457200" rtl="0" algn="l">
              <a:lnSpc>
                <a:spcPct val="200000"/>
              </a:lnSpc>
              <a:spcBef>
                <a:spcPts val="0"/>
              </a:spcBef>
              <a:spcAft>
                <a:spcPts val="0"/>
              </a:spcAft>
              <a:buClr>
                <a:schemeClr val="lt1"/>
              </a:buClr>
              <a:buSzPct val="100000"/>
              <a:buChar char="●"/>
            </a:pPr>
            <a:r>
              <a:rPr lang="en" sz="1600">
                <a:solidFill>
                  <a:schemeClr val="lt1"/>
                </a:solidFill>
              </a:rPr>
              <a:t>Aisha Fathalla - Web Developer</a:t>
            </a:r>
            <a:endParaRPr sz="1600">
              <a:solidFill>
                <a:schemeClr val="lt1"/>
              </a:solidFill>
            </a:endParaRPr>
          </a:p>
          <a:p>
            <a:pPr indent="-322580" lvl="0" marL="457200" rtl="0" algn="l">
              <a:lnSpc>
                <a:spcPct val="200000"/>
              </a:lnSpc>
              <a:spcBef>
                <a:spcPts val="0"/>
              </a:spcBef>
              <a:spcAft>
                <a:spcPts val="0"/>
              </a:spcAft>
              <a:buClr>
                <a:schemeClr val="lt1"/>
              </a:buClr>
              <a:buSzPct val="100000"/>
              <a:buChar char="●"/>
            </a:pPr>
            <a:r>
              <a:rPr lang="en" sz="1600">
                <a:solidFill>
                  <a:schemeClr val="lt1"/>
                </a:solidFill>
              </a:rPr>
              <a:t>Andre Hebra - Mobile Developer</a:t>
            </a:r>
            <a:endParaRPr sz="1600">
              <a:solidFill>
                <a:schemeClr val="lt1"/>
              </a:solidFill>
            </a:endParaRPr>
          </a:p>
          <a:p>
            <a:pPr indent="-322580" lvl="0" marL="457200" rtl="0" algn="l">
              <a:lnSpc>
                <a:spcPct val="200000"/>
              </a:lnSpc>
              <a:spcBef>
                <a:spcPts val="0"/>
              </a:spcBef>
              <a:spcAft>
                <a:spcPts val="0"/>
              </a:spcAft>
              <a:buClr>
                <a:schemeClr val="lt1"/>
              </a:buClr>
              <a:buSzPct val="100000"/>
              <a:buChar char="●"/>
            </a:pPr>
            <a:r>
              <a:rPr lang="en" sz="1600">
                <a:solidFill>
                  <a:schemeClr val="lt1"/>
                </a:solidFill>
              </a:rPr>
              <a:t>Connor Rick - Backend Lead Developer </a:t>
            </a:r>
            <a:endParaRPr sz="1600">
              <a:solidFill>
                <a:schemeClr val="lt1"/>
              </a:solidFill>
            </a:endParaRPr>
          </a:p>
          <a:p>
            <a:pPr indent="-322580" lvl="0" marL="457200" rtl="0" algn="l">
              <a:lnSpc>
                <a:spcPct val="200000"/>
              </a:lnSpc>
              <a:spcBef>
                <a:spcPts val="0"/>
              </a:spcBef>
              <a:spcAft>
                <a:spcPts val="0"/>
              </a:spcAft>
              <a:buClr>
                <a:schemeClr val="lt1"/>
              </a:buClr>
              <a:buSzPct val="100000"/>
              <a:buChar char="●"/>
            </a:pPr>
            <a:r>
              <a:rPr lang="en" sz="1600">
                <a:solidFill>
                  <a:schemeClr val="lt1"/>
                </a:solidFill>
              </a:rPr>
              <a:t>Muzamil Shamsi - Web, Backend Developer</a:t>
            </a:r>
            <a:endParaRPr sz="16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245500" y="1876200"/>
            <a:ext cx="2920800" cy="113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lt1"/>
                </a:solidFill>
              </a:rPr>
              <a:t>Technologies Used</a:t>
            </a:r>
            <a:endParaRPr sz="3600">
              <a:solidFill>
                <a:schemeClr val="lt1"/>
              </a:solidFill>
            </a:endParaRPr>
          </a:p>
        </p:txBody>
      </p:sp>
      <p:pic>
        <p:nvPicPr>
          <p:cNvPr id="67" name="Google Shape;67;p15"/>
          <p:cNvPicPr preferRelativeResize="0"/>
          <p:nvPr/>
        </p:nvPicPr>
        <p:blipFill>
          <a:blip r:embed="rId3">
            <a:alphaModFix/>
          </a:blip>
          <a:stretch>
            <a:fillRect/>
          </a:stretch>
        </p:blipFill>
        <p:spPr>
          <a:xfrm>
            <a:off x="3555000" y="122300"/>
            <a:ext cx="935375" cy="935375"/>
          </a:xfrm>
          <a:prstGeom prst="rect">
            <a:avLst/>
          </a:prstGeom>
          <a:noFill/>
          <a:ln>
            <a:noFill/>
          </a:ln>
        </p:spPr>
      </p:pic>
      <p:pic>
        <p:nvPicPr>
          <p:cNvPr id="68" name="Google Shape;68;p15"/>
          <p:cNvPicPr preferRelativeResize="0"/>
          <p:nvPr/>
        </p:nvPicPr>
        <p:blipFill>
          <a:blip r:embed="rId4">
            <a:alphaModFix/>
          </a:blip>
          <a:stretch>
            <a:fillRect/>
          </a:stretch>
        </p:blipFill>
        <p:spPr>
          <a:xfrm>
            <a:off x="5003138" y="122300"/>
            <a:ext cx="935375" cy="935375"/>
          </a:xfrm>
          <a:prstGeom prst="rect">
            <a:avLst/>
          </a:prstGeom>
          <a:noFill/>
          <a:ln>
            <a:noFill/>
          </a:ln>
        </p:spPr>
      </p:pic>
      <p:pic>
        <p:nvPicPr>
          <p:cNvPr id="69" name="Google Shape;69;p15"/>
          <p:cNvPicPr preferRelativeResize="0"/>
          <p:nvPr/>
        </p:nvPicPr>
        <p:blipFill>
          <a:blip r:embed="rId5">
            <a:alphaModFix/>
          </a:blip>
          <a:stretch>
            <a:fillRect/>
          </a:stretch>
        </p:blipFill>
        <p:spPr>
          <a:xfrm>
            <a:off x="6451275" y="122300"/>
            <a:ext cx="935375" cy="935375"/>
          </a:xfrm>
          <a:prstGeom prst="rect">
            <a:avLst/>
          </a:prstGeom>
          <a:noFill/>
          <a:ln>
            <a:noFill/>
          </a:ln>
        </p:spPr>
      </p:pic>
      <p:pic>
        <p:nvPicPr>
          <p:cNvPr id="70" name="Google Shape;70;p15"/>
          <p:cNvPicPr preferRelativeResize="0"/>
          <p:nvPr/>
        </p:nvPicPr>
        <p:blipFill>
          <a:blip r:embed="rId6">
            <a:alphaModFix/>
          </a:blip>
          <a:stretch>
            <a:fillRect/>
          </a:stretch>
        </p:blipFill>
        <p:spPr>
          <a:xfrm>
            <a:off x="7899400" y="122302"/>
            <a:ext cx="935373" cy="946733"/>
          </a:xfrm>
          <a:prstGeom prst="rect">
            <a:avLst/>
          </a:prstGeom>
          <a:noFill/>
          <a:ln>
            <a:noFill/>
          </a:ln>
        </p:spPr>
      </p:pic>
      <p:sp>
        <p:nvSpPr>
          <p:cNvPr id="71" name="Google Shape;71;p15"/>
          <p:cNvSpPr txBox="1"/>
          <p:nvPr/>
        </p:nvSpPr>
        <p:spPr>
          <a:xfrm>
            <a:off x="3522450" y="1159875"/>
            <a:ext cx="967800" cy="27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rPr>
              <a:t>Discord</a:t>
            </a:r>
            <a:endParaRPr sz="1800">
              <a:solidFill>
                <a:schemeClr val="lt1"/>
              </a:solidFill>
            </a:endParaRPr>
          </a:p>
        </p:txBody>
      </p:sp>
      <p:sp>
        <p:nvSpPr>
          <p:cNvPr id="72" name="Google Shape;72;p15"/>
          <p:cNvSpPr txBox="1"/>
          <p:nvPr/>
        </p:nvSpPr>
        <p:spPr>
          <a:xfrm>
            <a:off x="5003125" y="1159875"/>
            <a:ext cx="935400" cy="27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rPr>
              <a:t>GitHub</a:t>
            </a:r>
            <a:endParaRPr sz="1800">
              <a:solidFill>
                <a:schemeClr val="lt1"/>
              </a:solidFill>
            </a:endParaRPr>
          </a:p>
        </p:txBody>
      </p:sp>
      <p:sp>
        <p:nvSpPr>
          <p:cNvPr id="73" name="Google Shape;73;p15"/>
          <p:cNvSpPr txBox="1"/>
          <p:nvPr/>
        </p:nvSpPr>
        <p:spPr>
          <a:xfrm>
            <a:off x="6451400" y="1159875"/>
            <a:ext cx="1207500" cy="27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rPr>
              <a:t>VSCode</a:t>
            </a:r>
            <a:endParaRPr sz="1800">
              <a:solidFill>
                <a:schemeClr val="lt1"/>
              </a:solidFill>
            </a:endParaRPr>
          </a:p>
        </p:txBody>
      </p:sp>
      <p:sp>
        <p:nvSpPr>
          <p:cNvPr id="74" name="Google Shape;74;p15"/>
          <p:cNvSpPr txBox="1"/>
          <p:nvPr/>
        </p:nvSpPr>
        <p:spPr>
          <a:xfrm>
            <a:off x="7763338" y="1159875"/>
            <a:ext cx="1207500" cy="27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rPr>
              <a:t>ChatGPT</a:t>
            </a:r>
            <a:endParaRPr sz="1800">
              <a:solidFill>
                <a:schemeClr val="lt1"/>
              </a:solidFill>
            </a:endParaRPr>
          </a:p>
        </p:txBody>
      </p:sp>
      <p:pic>
        <p:nvPicPr>
          <p:cNvPr id="75" name="Google Shape;75;p15"/>
          <p:cNvPicPr preferRelativeResize="0"/>
          <p:nvPr/>
        </p:nvPicPr>
        <p:blipFill>
          <a:blip r:embed="rId7">
            <a:alphaModFix/>
          </a:blip>
          <a:stretch>
            <a:fillRect/>
          </a:stretch>
        </p:blipFill>
        <p:spPr>
          <a:xfrm>
            <a:off x="2354275" y="116625"/>
            <a:ext cx="687959" cy="946725"/>
          </a:xfrm>
          <a:prstGeom prst="rect">
            <a:avLst/>
          </a:prstGeom>
          <a:noFill/>
          <a:ln>
            <a:noFill/>
          </a:ln>
        </p:spPr>
      </p:pic>
      <p:sp>
        <p:nvSpPr>
          <p:cNvPr id="76" name="Google Shape;76;p15"/>
          <p:cNvSpPr txBox="1"/>
          <p:nvPr/>
        </p:nvSpPr>
        <p:spPr>
          <a:xfrm>
            <a:off x="2210500" y="1159875"/>
            <a:ext cx="967800" cy="51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rPr>
              <a:t>Google</a:t>
            </a:r>
            <a:r>
              <a:rPr lang="en" sz="1800">
                <a:solidFill>
                  <a:schemeClr val="lt1"/>
                </a:solidFill>
              </a:rPr>
              <a:t> </a:t>
            </a:r>
            <a:r>
              <a:rPr lang="en" sz="1800">
                <a:solidFill>
                  <a:schemeClr val="lt1"/>
                </a:solidFill>
              </a:rPr>
              <a:t>Docs</a:t>
            </a:r>
            <a:endParaRPr sz="1800">
              <a:solidFill>
                <a:schemeClr val="lt1"/>
              </a:solidFill>
            </a:endParaRPr>
          </a:p>
        </p:txBody>
      </p:sp>
      <p:pic>
        <p:nvPicPr>
          <p:cNvPr id="77" name="Google Shape;77;p15"/>
          <p:cNvPicPr preferRelativeResize="0"/>
          <p:nvPr/>
        </p:nvPicPr>
        <p:blipFill>
          <a:blip r:embed="rId8">
            <a:alphaModFix/>
          </a:blip>
          <a:stretch>
            <a:fillRect/>
          </a:stretch>
        </p:blipFill>
        <p:spPr>
          <a:xfrm>
            <a:off x="3522450" y="1749150"/>
            <a:ext cx="967800" cy="967800"/>
          </a:xfrm>
          <a:prstGeom prst="rect">
            <a:avLst/>
          </a:prstGeom>
          <a:noFill/>
          <a:ln>
            <a:noFill/>
          </a:ln>
        </p:spPr>
      </p:pic>
      <p:pic>
        <p:nvPicPr>
          <p:cNvPr id="78" name="Google Shape;78;p15"/>
          <p:cNvPicPr preferRelativeResize="0"/>
          <p:nvPr/>
        </p:nvPicPr>
        <p:blipFill rotWithShape="1">
          <a:blip r:embed="rId9">
            <a:alphaModFix/>
          </a:blip>
          <a:srcRect b="29161" l="30078" r="28917" t="26861"/>
          <a:stretch/>
        </p:blipFill>
        <p:spPr>
          <a:xfrm>
            <a:off x="5034752" y="1765362"/>
            <a:ext cx="872135" cy="935375"/>
          </a:xfrm>
          <a:prstGeom prst="rect">
            <a:avLst/>
          </a:prstGeom>
          <a:noFill/>
          <a:ln>
            <a:noFill/>
          </a:ln>
        </p:spPr>
      </p:pic>
      <p:pic>
        <p:nvPicPr>
          <p:cNvPr id="79" name="Google Shape;79;p15"/>
          <p:cNvPicPr preferRelativeResize="0"/>
          <p:nvPr/>
        </p:nvPicPr>
        <p:blipFill rotWithShape="1">
          <a:blip r:embed="rId10">
            <a:alphaModFix/>
          </a:blip>
          <a:srcRect b="14762" l="26951" r="26686" t="14776"/>
          <a:stretch/>
        </p:blipFill>
        <p:spPr>
          <a:xfrm>
            <a:off x="6411138" y="1742850"/>
            <a:ext cx="967798" cy="980391"/>
          </a:xfrm>
          <a:prstGeom prst="rect">
            <a:avLst/>
          </a:prstGeom>
          <a:noFill/>
          <a:ln>
            <a:noFill/>
          </a:ln>
        </p:spPr>
      </p:pic>
      <p:pic>
        <p:nvPicPr>
          <p:cNvPr id="80" name="Google Shape;80;p15"/>
          <p:cNvPicPr preferRelativeResize="0"/>
          <p:nvPr/>
        </p:nvPicPr>
        <p:blipFill>
          <a:blip r:embed="rId11">
            <a:alphaModFix/>
          </a:blip>
          <a:stretch>
            <a:fillRect/>
          </a:stretch>
        </p:blipFill>
        <p:spPr>
          <a:xfrm>
            <a:off x="7883199" y="1797012"/>
            <a:ext cx="872125" cy="872080"/>
          </a:xfrm>
          <a:prstGeom prst="rect">
            <a:avLst/>
          </a:prstGeom>
          <a:noFill/>
          <a:ln>
            <a:noFill/>
          </a:ln>
        </p:spPr>
      </p:pic>
      <p:sp>
        <p:nvSpPr>
          <p:cNvPr id="81" name="Google Shape;81;p15"/>
          <p:cNvSpPr txBox="1"/>
          <p:nvPr/>
        </p:nvSpPr>
        <p:spPr>
          <a:xfrm>
            <a:off x="3256475" y="2723250"/>
            <a:ext cx="1532400" cy="40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rPr>
              <a:t>DigitalOcean</a:t>
            </a:r>
            <a:endParaRPr sz="1800">
              <a:solidFill>
                <a:schemeClr val="lt1"/>
              </a:solidFill>
            </a:endParaRPr>
          </a:p>
        </p:txBody>
      </p:sp>
      <p:sp>
        <p:nvSpPr>
          <p:cNvPr id="82" name="Google Shape;82;p15"/>
          <p:cNvSpPr txBox="1"/>
          <p:nvPr/>
        </p:nvSpPr>
        <p:spPr>
          <a:xfrm>
            <a:off x="5034763" y="2723250"/>
            <a:ext cx="872100" cy="40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rPr>
              <a:t>Flutter</a:t>
            </a:r>
            <a:endParaRPr sz="1800">
              <a:solidFill>
                <a:schemeClr val="lt1"/>
              </a:solidFill>
            </a:endParaRPr>
          </a:p>
        </p:txBody>
      </p:sp>
      <p:sp>
        <p:nvSpPr>
          <p:cNvPr id="83" name="Google Shape;83;p15"/>
          <p:cNvSpPr txBox="1"/>
          <p:nvPr/>
        </p:nvSpPr>
        <p:spPr>
          <a:xfrm>
            <a:off x="6142025" y="2700750"/>
            <a:ext cx="1506000" cy="27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rPr>
              <a:t>PostgreSQL</a:t>
            </a:r>
            <a:endParaRPr sz="1800">
              <a:solidFill>
                <a:schemeClr val="lt1"/>
              </a:solidFill>
            </a:endParaRPr>
          </a:p>
        </p:txBody>
      </p:sp>
      <p:sp>
        <p:nvSpPr>
          <p:cNvPr id="84" name="Google Shape;84;p15"/>
          <p:cNvSpPr txBox="1"/>
          <p:nvPr/>
        </p:nvSpPr>
        <p:spPr>
          <a:xfrm>
            <a:off x="7775350" y="2723250"/>
            <a:ext cx="1087800" cy="40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rPr>
              <a:t>Postman</a:t>
            </a:r>
            <a:endParaRPr sz="1800">
              <a:solidFill>
                <a:schemeClr val="lt1"/>
              </a:solidFill>
            </a:endParaRPr>
          </a:p>
        </p:txBody>
      </p:sp>
      <p:pic>
        <p:nvPicPr>
          <p:cNvPr id="85" name="Google Shape;85;p15"/>
          <p:cNvPicPr preferRelativeResize="0"/>
          <p:nvPr/>
        </p:nvPicPr>
        <p:blipFill>
          <a:blip r:embed="rId12">
            <a:alphaModFix/>
          </a:blip>
          <a:stretch>
            <a:fillRect/>
          </a:stretch>
        </p:blipFill>
        <p:spPr>
          <a:xfrm>
            <a:off x="7883200" y="3308925"/>
            <a:ext cx="967800" cy="967800"/>
          </a:xfrm>
          <a:prstGeom prst="rect">
            <a:avLst/>
          </a:prstGeom>
          <a:noFill/>
          <a:ln>
            <a:noFill/>
          </a:ln>
        </p:spPr>
      </p:pic>
      <p:sp>
        <p:nvSpPr>
          <p:cNvPr id="86" name="Google Shape;86;p15"/>
          <p:cNvSpPr txBox="1"/>
          <p:nvPr/>
        </p:nvSpPr>
        <p:spPr>
          <a:xfrm>
            <a:off x="7729300" y="4422825"/>
            <a:ext cx="1275600" cy="51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rPr>
              <a:t>Hopscotch</a:t>
            </a:r>
            <a:endParaRPr sz="1800">
              <a:solidFill>
                <a:schemeClr val="lt1"/>
              </a:solidFill>
            </a:endParaRPr>
          </a:p>
        </p:txBody>
      </p:sp>
      <p:pic>
        <p:nvPicPr>
          <p:cNvPr id="87" name="Google Shape;87;p15"/>
          <p:cNvPicPr preferRelativeResize="0"/>
          <p:nvPr/>
        </p:nvPicPr>
        <p:blipFill rotWithShape="1">
          <a:blip r:embed="rId13">
            <a:alphaModFix/>
          </a:blip>
          <a:srcRect b="15408" l="14695" r="12307" t="5696"/>
          <a:stretch/>
        </p:blipFill>
        <p:spPr>
          <a:xfrm>
            <a:off x="6451287" y="3287375"/>
            <a:ext cx="935376" cy="1010909"/>
          </a:xfrm>
          <a:prstGeom prst="rect">
            <a:avLst/>
          </a:prstGeom>
          <a:noFill/>
          <a:ln>
            <a:noFill/>
          </a:ln>
        </p:spPr>
      </p:pic>
      <p:sp>
        <p:nvSpPr>
          <p:cNvPr id="88" name="Google Shape;88;p15"/>
          <p:cNvSpPr txBox="1"/>
          <p:nvPr/>
        </p:nvSpPr>
        <p:spPr>
          <a:xfrm>
            <a:off x="6281163" y="4422825"/>
            <a:ext cx="1275600" cy="51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rPr>
              <a:t>JavaScript</a:t>
            </a:r>
            <a:endParaRPr sz="1800">
              <a:solidFill>
                <a:schemeClr val="lt1"/>
              </a:solidFill>
            </a:endParaRPr>
          </a:p>
        </p:txBody>
      </p:sp>
      <p:pic>
        <p:nvPicPr>
          <p:cNvPr id="89" name="Google Shape;89;p15"/>
          <p:cNvPicPr preferRelativeResize="0"/>
          <p:nvPr/>
        </p:nvPicPr>
        <p:blipFill rotWithShape="1">
          <a:blip r:embed="rId14">
            <a:alphaModFix/>
          </a:blip>
          <a:srcRect b="10499" l="11221" r="8690" t="6568"/>
          <a:stretch/>
        </p:blipFill>
        <p:spPr>
          <a:xfrm>
            <a:off x="4986949" y="3291797"/>
            <a:ext cx="967800" cy="1002053"/>
          </a:xfrm>
          <a:prstGeom prst="rect">
            <a:avLst/>
          </a:prstGeom>
          <a:noFill/>
          <a:ln>
            <a:noFill/>
          </a:ln>
        </p:spPr>
      </p:pic>
      <p:sp>
        <p:nvSpPr>
          <p:cNvPr id="90" name="Google Shape;90;p15"/>
          <p:cNvSpPr txBox="1"/>
          <p:nvPr/>
        </p:nvSpPr>
        <p:spPr>
          <a:xfrm>
            <a:off x="5034763" y="4454100"/>
            <a:ext cx="872100" cy="51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rPr>
              <a:t>HTML</a:t>
            </a:r>
            <a:endParaRPr sz="1800">
              <a:solidFill>
                <a:schemeClr val="lt1"/>
              </a:solidFill>
            </a:endParaRPr>
          </a:p>
        </p:txBody>
      </p:sp>
      <p:pic>
        <p:nvPicPr>
          <p:cNvPr id="91" name="Google Shape;91;p15"/>
          <p:cNvPicPr preferRelativeResize="0"/>
          <p:nvPr/>
        </p:nvPicPr>
        <p:blipFill>
          <a:blip r:embed="rId15">
            <a:alphaModFix/>
          </a:blip>
          <a:stretch>
            <a:fillRect/>
          </a:stretch>
        </p:blipFill>
        <p:spPr>
          <a:xfrm>
            <a:off x="3618300" y="3295412"/>
            <a:ext cx="872125" cy="994826"/>
          </a:xfrm>
          <a:prstGeom prst="rect">
            <a:avLst/>
          </a:prstGeom>
          <a:noFill/>
          <a:ln>
            <a:noFill/>
          </a:ln>
        </p:spPr>
      </p:pic>
      <p:sp>
        <p:nvSpPr>
          <p:cNvPr id="92" name="Google Shape;92;p15"/>
          <p:cNvSpPr txBox="1"/>
          <p:nvPr/>
        </p:nvSpPr>
        <p:spPr>
          <a:xfrm>
            <a:off x="3710413" y="4454100"/>
            <a:ext cx="687900" cy="40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rPr>
              <a:t>CSS</a:t>
            </a:r>
            <a:endParaRPr sz="1800">
              <a:solidFill>
                <a:schemeClr val="lt1"/>
              </a:solidFill>
            </a:endParaRPr>
          </a:p>
        </p:txBody>
      </p:sp>
      <p:pic>
        <p:nvPicPr>
          <p:cNvPr id="93" name="Google Shape;93;p15"/>
          <p:cNvPicPr preferRelativeResize="0"/>
          <p:nvPr/>
        </p:nvPicPr>
        <p:blipFill>
          <a:blip r:embed="rId16">
            <a:alphaModFix/>
          </a:blip>
          <a:stretch>
            <a:fillRect/>
          </a:stretch>
        </p:blipFill>
        <p:spPr>
          <a:xfrm>
            <a:off x="2153975" y="3188925"/>
            <a:ext cx="1087800" cy="1087800"/>
          </a:xfrm>
          <a:prstGeom prst="rect">
            <a:avLst/>
          </a:prstGeom>
          <a:noFill/>
          <a:ln>
            <a:noFill/>
          </a:ln>
        </p:spPr>
      </p:pic>
      <p:sp>
        <p:nvSpPr>
          <p:cNvPr id="94" name="Google Shape;94;p15"/>
          <p:cNvSpPr txBox="1"/>
          <p:nvPr/>
        </p:nvSpPr>
        <p:spPr>
          <a:xfrm>
            <a:off x="2154350" y="4403100"/>
            <a:ext cx="1087800" cy="51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rPr>
              <a:t>FileZilla</a:t>
            </a:r>
            <a:endParaRPr sz="1800">
              <a:solidFill>
                <a:schemeClr val="lt1"/>
              </a:solidFill>
            </a:endParaRPr>
          </a:p>
        </p:txBody>
      </p:sp>
      <p:pic>
        <p:nvPicPr>
          <p:cNvPr id="95" name="Google Shape;95;p15"/>
          <p:cNvPicPr preferRelativeResize="0"/>
          <p:nvPr/>
        </p:nvPicPr>
        <p:blipFill>
          <a:blip r:embed="rId17">
            <a:alphaModFix/>
          </a:blip>
          <a:stretch>
            <a:fillRect/>
          </a:stretch>
        </p:blipFill>
        <p:spPr>
          <a:xfrm>
            <a:off x="1089500" y="3217124"/>
            <a:ext cx="687948" cy="1031414"/>
          </a:xfrm>
          <a:prstGeom prst="rect">
            <a:avLst/>
          </a:prstGeom>
          <a:noFill/>
          <a:ln>
            <a:noFill/>
          </a:ln>
        </p:spPr>
      </p:pic>
      <p:sp>
        <p:nvSpPr>
          <p:cNvPr id="96" name="Google Shape;96;p15"/>
          <p:cNvSpPr txBox="1"/>
          <p:nvPr/>
        </p:nvSpPr>
        <p:spPr>
          <a:xfrm>
            <a:off x="997425" y="4403100"/>
            <a:ext cx="872100" cy="27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rPr>
              <a:t>Figma</a:t>
            </a:r>
            <a:endParaRPr sz="1800">
              <a:solidFill>
                <a:schemeClr val="lt1"/>
              </a:solidFill>
            </a:endParaRPr>
          </a:p>
        </p:txBody>
      </p:sp>
      <p:pic>
        <p:nvPicPr>
          <p:cNvPr id="97" name="Google Shape;97;p15"/>
          <p:cNvPicPr preferRelativeResize="0"/>
          <p:nvPr/>
        </p:nvPicPr>
        <p:blipFill>
          <a:blip r:embed="rId18">
            <a:alphaModFix/>
          </a:blip>
          <a:stretch>
            <a:fillRect/>
          </a:stretch>
        </p:blipFill>
        <p:spPr>
          <a:xfrm>
            <a:off x="906100" y="122288"/>
            <a:ext cx="935398" cy="935398"/>
          </a:xfrm>
          <a:prstGeom prst="rect">
            <a:avLst/>
          </a:prstGeom>
          <a:noFill/>
          <a:ln>
            <a:noFill/>
          </a:ln>
        </p:spPr>
      </p:pic>
      <p:sp>
        <p:nvSpPr>
          <p:cNvPr id="98" name="Google Shape;98;p15"/>
          <p:cNvSpPr txBox="1"/>
          <p:nvPr/>
        </p:nvSpPr>
        <p:spPr>
          <a:xfrm>
            <a:off x="898550" y="1210875"/>
            <a:ext cx="967800" cy="40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rPr>
              <a:t>draw.io</a:t>
            </a:r>
            <a:endParaRPr sz="180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6"/>
          <p:cNvSpPr txBox="1"/>
          <p:nvPr>
            <p:ph type="title"/>
          </p:nvPr>
        </p:nvSpPr>
        <p:spPr>
          <a:xfrm>
            <a:off x="311900" y="276375"/>
            <a:ext cx="5591100" cy="63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lt2"/>
                </a:solidFill>
              </a:rPr>
              <a:t>Things that went well:</a:t>
            </a:r>
            <a:endParaRPr sz="3600">
              <a:solidFill>
                <a:schemeClr val="lt2"/>
              </a:solidFill>
            </a:endParaRPr>
          </a:p>
        </p:txBody>
      </p:sp>
      <p:sp>
        <p:nvSpPr>
          <p:cNvPr id="104" name="Google Shape;104;p16"/>
          <p:cNvSpPr txBox="1"/>
          <p:nvPr>
            <p:ph type="title"/>
          </p:nvPr>
        </p:nvSpPr>
        <p:spPr>
          <a:xfrm>
            <a:off x="311900" y="1095675"/>
            <a:ext cx="8442000" cy="378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lt2"/>
              </a:buClr>
              <a:buSzPts val="1800"/>
              <a:buChar char="●"/>
            </a:pPr>
            <a:r>
              <a:rPr lang="en" sz="1800">
                <a:solidFill>
                  <a:schemeClr val="lt2"/>
                </a:solidFill>
              </a:rPr>
              <a:t>Team Cohesion: Our team was largely built before the semester even started. We got to know each other better during the semester, and by the time large projects started, we had a good understanding of each other’s strengths and weaknesses.</a:t>
            </a:r>
            <a:endParaRPr sz="1800">
              <a:solidFill>
                <a:schemeClr val="lt2"/>
              </a:solidFill>
            </a:endParaRPr>
          </a:p>
          <a:p>
            <a:pPr indent="0" lvl="0" marL="457200" rtl="0" algn="l">
              <a:spcBef>
                <a:spcPts val="0"/>
              </a:spcBef>
              <a:spcAft>
                <a:spcPts val="0"/>
              </a:spcAft>
              <a:buNone/>
            </a:pPr>
            <a:r>
              <a:t/>
            </a:r>
            <a:endParaRPr sz="1800">
              <a:solidFill>
                <a:schemeClr val="lt2"/>
              </a:solidFill>
            </a:endParaRPr>
          </a:p>
          <a:p>
            <a:pPr indent="-342900" lvl="0" marL="457200" rtl="0" algn="l">
              <a:spcBef>
                <a:spcPts val="0"/>
              </a:spcBef>
              <a:spcAft>
                <a:spcPts val="0"/>
              </a:spcAft>
              <a:buClr>
                <a:schemeClr val="lt2"/>
              </a:buClr>
              <a:buSzPts val="1800"/>
              <a:buChar char="●"/>
            </a:pPr>
            <a:r>
              <a:rPr lang="en" sz="1800">
                <a:solidFill>
                  <a:schemeClr val="lt2"/>
                </a:solidFill>
              </a:rPr>
              <a:t>Teamwork: Our team worked well together, with every member putting in their fair share of the work. We didn’t feel that any members were loafing around, and that allowed us to take this project as far as we did.</a:t>
            </a:r>
            <a:endParaRPr sz="1800">
              <a:solidFill>
                <a:schemeClr val="lt2"/>
              </a:solidFill>
            </a:endParaRPr>
          </a:p>
          <a:p>
            <a:pPr indent="0" lvl="0" marL="457200" rtl="0" algn="l">
              <a:spcBef>
                <a:spcPts val="0"/>
              </a:spcBef>
              <a:spcAft>
                <a:spcPts val="0"/>
              </a:spcAft>
              <a:buNone/>
            </a:pPr>
            <a:r>
              <a:t/>
            </a:r>
            <a:endParaRPr sz="1800">
              <a:solidFill>
                <a:schemeClr val="lt2"/>
              </a:solidFill>
            </a:endParaRPr>
          </a:p>
          <a:p>
            <a:pPr indent="-342900" lvl="0" marL="457200" rtl="0" algn="l">
              <a:spcBef>
                <a:spcPts val="0"/>
              </a:spcBef>
              <a:spcAft>
                <a:spcPts val="0"/>
              </a:spcAft>
              <a:buClr>
                <a:schemeClr val="lt2"/>
              </a:buClr>
              <a:buSzPts val="1800"/>
              <a:buChar char="●"/>
            </a:pPr>
            <a:r>
              <a:rPr lang="en" sz="1800">
                <a:solidFill>
                  <a:schemeClr val="lt2"/>
                </a:solidFill>
              </a:rPr>
              <a:t>Previous Experience: Many of our members had some previous experience with the frontend and backend technologies used in this project, allowing us to partially jump over the hurdle of learning the technology we needed.</a:t>
            </a:r>
            <a:endParaRPr sz="1800">
              <a:solidFill>
                <a:schemeClr val="lt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7"/>
          <p:cNvSpPr txBox="1"/>
          <p:nvPr>
            <p:ph type="title"/>
          </p:nvPr>
        </p:nvSpPr>
        <p:spPr>
          <a:xfrm>
            <a:off x="311900" y="276375"/>
            <a:ext cx="6399600" cy="63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lt2"/>
                </a:solidFill>
              </a:rPr>
              <a:t>Things that did not go well:</a:t>
            </a:r>
            <a:endParaRPr sz="3600">
              <a:solidFill>
                <a:schemeClr val="lt2"/>
              </a:solidFill>
            </a:endParaRPr>
          </a:p>
        </p:txBody>
      </p:sp>
      <p:sp>
        <p:nvSpPr>
          <p:cNvPr id="110" name="Google Shape;110;p17"/>
          <p:cNvSpPr txBox="1"/>
          <p:nvPr>
            <p:ph type="title"/>
          </p:nvPr>
        </p:nvSpPr>
        <p:spPr>
          <a:xfrm>
            <a:off x="311900" y="1095675"/>
            <a:ext cx="8517000" cy="378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lt2"/>
              </a:buClr>
              <a:buSzPts val="1800"/>
              <a:buChar char="●"/>
            </a:pPr>
            <a:r>
              <a:rPr lang="en" sz="1800">
                <a:solidFill>
                  <a:schemeClr val="lt2"/>
                </a:solidFill>
              </a:rPr>
              <a:t>Database: MongoDB proved to be difficult to work with because it doesn’t have explicit rules for relational data, which our data was. We moved to using PostgreSQL hosted on Supabase as a result. While this took time away from implementing new features, the change made working with our data significantly easier. This means that the project is more expandable long-term.</a:t>
            </a:r>
            <a:endParaRPr sz="1800">
              <a:solidFill>
                <a:schemeClr val="lt2"/>
              </a:solidFill>
            </a:endParaRPr>
          </a:p>
          <a:p>
            <a:pPr indent="0" lvl="0" marL="457200" rtl="0" algn="l">
              <a:spcBef>
                <a:spcPts val="0"/>
              </a:spcBef>
              <a:spcAft>
                <a:spcPts val="0"/>
              </a:spcAft>
              <a:buNone/>
            </a:pPr>
            <a:r>
              <a:t/>
            </a:r>
            <a:endParaRPr sz="1800">
              <a:solidFill>
                <a:schemeClr val="lt2"/>
              </a:solidFill>
            </a:endParaRPr>
          </a:p>
          <a:p>
            <a:pPr indent="-342900" lvl="0" marL="457200" rtl="0" algn="l">
              <a:spcBef>
                <a:spcPts val="0"/>
              </a:spcBef>
              <a:spcAft>
                <a:spcPts val="0"/>
              </a:spcAft>
              <a:buClr>
                <a:schemeClr val="lt2"/>
              </a:buClr>
              <a:buSzPts val="1800"/>
              <a:buChar char="●"/>
            </a:pPr>
            <a:r>
              <a:rPr lang="en" sz="1800">
                <a:solidFill>
                  <a:schemeClr val="lt2"/>
                </a:solidFill>
              </a:rPr>
              <a:t>Time: The scale of the project was very large compared to the time we had to implement it, and we wanted to add more than we were able to do. We believe that this would make a good Senior Design project, and that having that much time would be a major advantage in </a:t>
            </a:r>
            <a:r>
              <a:rPr lang="en" sz="1800">
                <a:solidFill>
                  <a:schemeClr val="lt2"/>
                </a:solidFill>
              </a:rPr>
              <a:t>achieving</a:t>
            </a:r>
            <a:r>
              <a:rPr lang="en" sz="1800">
                <a:solidFill>
                  <a:schemeClr val="lt2"/>
                </a:solidFill>
              </a:rPr>
              <a:t> the vision we have for this project.</a:t>
            </a:r>
            <a:endParaRPr sz="1800">
              <a:solidFill>
                <a:schemeClr val="lt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8"/>
          <p:cNvSpPr txBox="1"/>
          <p:nvPr>
            <p:ph type="title"/>
          </p:nvPr>
        </p:nvSpPr>
        <p:spPr>
          <a:xfrm>
            <a:off x="152400" y="853950"/>
            <a:ext cx="2776200" cy="63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lt1"/>
                </a:solidFill>
              </a:rPr>
              <a:t>Gantt Chart</a:t>
            </a:r>
            <a:endParaRPr sz="3600">
              <a:solidFill>
                <a:schemeClr val="lt1"/>
              </a:solidFill>
            </a:endParaRPr>
          </a:p>
        </p:txBody>
      </p:sp>
      <p:pic>
        <p:nvPicPr>
          <p:cNvPr id="116" name="Google Shape;116;p18"/>
          <p:cNvPicPr preferRelativeResize="0"/>
          <p:nvPr/>
        </p:nvPicPr>
        <p:blipFill>
          <a:blip r:embed="rId3">
            <a:alphaModFix/>
          </a:blip>
          <a:stretch>
            <a:fillRect/>
          </a:stretch>
        </p:blipFill>
        <p:spPr>
          <a:xfrm>
            <a:off x="152400" y="2571750"/>
            <a:ext cx="5040572" cy="2422125"/>
          </a:xfrm>
          <a:prstGeom prst="rect">
            <a:avLst/>
          </a:prstGeom>
          <a:noFill/>
          <a:ln>
            <a:noFill/>
          </a:ln>
        </p:spPr>
      </p:pic>
      <p:pic>
        <p:nvPicPr>
          <p:cNvPr id="117" name="Google Shape;117;p18"/>
          <p:cNvPicPr preferRelativeResize="0"/>
          <p:nvPr/>
        </p:nvPicPr>
        <p:blipFill>
          <a:blip r:embed="rId4">
            <a:alphaModFix/>
          </a:blip>
          <a:stretch>
            <a:fillRect/>
          </a:stretch>
        </p:blipFill>
        <p:spPr>
          <a:xfrm>
            <a:off x="4145850" y="152400"/>
            <a:ext cx="4859250" cy="2245251"/>
          </a:xfrm>
          <a:prstGeom prst="rect">
            <a:avLst/>
          </a:prstGeom>
          <a:noFill/>
          <a:ln>
            <a:noFill/>
          </a:ln>
        </p:spPr>
      </p:pic>
      <p:pic>
        <p:nvPicPr>
          <p:cNvPr id="118" name="Google Shape;118;p18"/>
          <p:cNvPicPr preferRelativeResize="0"/>
          <p:nvPr/>
        </p:nvPicPr>
        <p:blipFill>
          <a:blip r:embed="rId5">
            <a:alphaModFix/>
          </a:blip>
          <a:stretch>
            <a:fillRect/>
          </a:stretch>
        </p:blipFill>
        <p:spPr>
          <a:xfrm>
            <a:off x="5257525" y="3149575"/>
            <a:ext cx="3747574" cy="18443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19"/>
          <p:cNvPicPr preferRelativeResize="0"/>
          <p:nvPr/>
        </p:nvPicPr>
        <p:blipFill rotWithShape="1">
          <a:blip r:embed="rId3">
            <a:alphaModFix/>
          </a:blip>
          <a:srcRect b="0" l="0" r="1059" t="0"/>
          <a:stretch/>
        </p:blipFill>
        <p:spPr>
          <a:xfrm>
            <a:off x="2483800" y="12550"/>
            <a:ext cx="6660198" cy="5118401"/>
          </a:xfrm>
          <a:prstGeom prst="rect">
            <a:avLst/>
          </a:prstGeom>
          <a:noFill/>
          <a:ln>
            <a:noFill/>
          </a:ln>
        </p:spPr>
      </p:pic>
      <p:sp>
        <p:nvSpPr>
          <p:cNvPr id="124" name="Google Shape;124;p19"/>
          <p:cNvSpPr txBox="1"/>
          <p:nvPr/>
        </p:nvSpPr>
        <p:spPr>
          <a:xfrm>
            <a:off x="477850" y="2210400"/>
            <a:ext cx="1513800" cy="72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lt1"/>
                </a:solidFill>
              </a:rPr>
              <a:t>ERD</a:t>
            </a:r>
            <a:endParaRPr sz="3600">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0"/>
          <p:cNvSpPr txBox="1"/>
          <p:nvPr>
            <p:ph type="title"/>
          </p:nvPr>
        </p:nvSpPr>
        <p:spPr>
          <a:xfrm>
            <a:off x="124675" y="152400"/>
            <a:ext cx="4085400" cy="65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620">
                <a:solidFill>
                  <a:schemeClr val="lt1"/>
                </a:solidFill>
              </a:rPr>
              <a:t>Use Case Diagram</a:t>
            </a:r>
            <a:endParaRPr sz="3620">
              <a:solidFill>
                <a:schemeClr val="lt1"/>
              </a:solidFill>
            </a:endParaRPr>
          </a:p>
        </p:txBody>
      </p:sp>
      <p:pic>
        <p:nvPicPr>
          <p:cNvPr id="130" name="Google Shape;130;p20"/>
          <p:cNvPicPr preferRelativeResize="0"/>
          <p:nvPr/>
        </p:nvPicPr>
        <p:blipFill>
          <a:blip r:embed="rId3">
            <a:alphaModFix/>
          </a:blip>
          <a:stretch>
            <a:fillRect/>
          </a:stretch>
        </p:blipFill>
        <p:spPr>
          <a:xfrm>
            <a:off x="152400" y="960300"/>
            <a:ext cx="8839204" cy="399663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1"/>
          <p:cNvSpPr txBox="1"/>
          <p:nvPr>
            <p:ph type="title"/>
          </p:nvPr>
        </p:nvSpPr>
        <p:spPr>
          <a:xfrm>
            <a:off x="180775" y="2193900"/>
            <a:ext cx="3337200" cy="75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611">
                <a:solidFill>
                  <a:schemeClr val="lt1"/>
                </a:solidFill>
              </a:rPr>
              <a:t>Class Diagram</a:t>
            </a:r>
            <a:endParaRPr sz="3611">
              <a:solidFill>
                <a:schemeClr val="lt1"/>
              </a:solidFill>
            </a:endParaRPr>
          </a:p>
        </p:txBody>
      </p:sp>
      <p:pic>
        <p:nvPicPr>
          <p:cNvPr id="136" name="Google Shape;136;p21"/>
          <p:cNvPicPr preferRelativeResize="0"/>
          <p:nvPr/>
        </p:nvPicPr>
        <p:blipFill>
          <a:blip r:embed="rId3">
            <a:alphaModFix/>
          </a:blip>
          <a:stretch>
            <a:fillRect/>
          </a:stretch>
        </p:blipFill>
        <p:spPr>
          <a:xfrm>
            <a:off x="3757900" y="152400"/>
            <a:ext cx="5035085" cy="4838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