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JetBrains Mon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JetBrainsMono-bold.fntdata"/><Relationship Id="rId27" Type="http://schemas.openxmlformats.org/officeDocument/2006/relationships/font" Target="fonts/JetBrainsMon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etBrainsMon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JetBrainsMon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46b03abf1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46b03abf1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6d309525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6d309525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5bd2031e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25bd2031e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6bd34644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6bd34644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6bd34644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46bd34644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46bd346446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46bd346446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6bd346446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46bd346446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2733a1f7b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2733a1f7b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5bd2031e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25bd2031e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8176fc3c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d8176fc3c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8d0da9f23b3d13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8d0da9f23b3d13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6c3cea58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6c3cea58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6bf1fdc0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46bf1fdc0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8d0da9f23b3d13d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8d0da9f23b3d13d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5bd2031e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25bd2031e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5bd2031e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5bd2031e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8682cdea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d8682cdea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8d0da9f23b3d13d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8d0da9f23b3d13d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2b6dd0cda3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2b6dd0cda3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846d5815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846d5815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373625"/>
            <a:ext cx="8709300" cy="3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237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237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>
                <a:solidFill>
                  <a:schemeClr val="dk1"/>
                </a:solidFill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37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0" y="1152475"/>
            <a:ext cx="9021300" cy="3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6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gif"/><Relationship Id="rId4" Type="http://schemas.openxmlformats.org/officeDocument/2006/relationships/image" Target="../media/image26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gif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asdqwe.online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95700" y="523875"/>
            <a:ext cx="8788200" cy="110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/>
              <a:t>L14 DETECT: Deception Tracking through Eye Cues Technology</a:t>
            </a:r>
            <a:endParaRPr sz="3200"/>
          </a:p>
        </p:txBody>
      </p:sp>
      <p:sp>
        <p:nvSpPr>
          <p:cNvPr id="55" name="Google Shape;55;p13"/>
          <p:cNvSpPr txBox="1"/>
          <p:nvPr/>
        </p:nvSpPr>
        <p:spPr>
          <a:xfrm>
            <a:off x="4873575" y="4167775"/>
            <a:ext cx="41103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Leveraging AI and Computer Vision for Deception Detection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00" y="1855775"/>
            <a:ext cx="4588450" cy="305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600" y="1855775"/>
            <a:ext cx="4110250" cy="23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MediaPipe Implementation – Version 1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11700" y="1373625"/>
            <a:ext cx="8709300" cy="8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Configured via CLI arguments with a 9-region directional display.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U</a:t>
            </a:r>
            <a:r>
              <a:rPr lang="en"/>
              <a:t>sed Moving Average Filtering for basic noise reduction </a:t>
            </a:r>
            <a:r>
              <a:rPr b="1" lang="en"/>
              <a:t>(45% acc)</a:t>
            </a:r>
            <a:r>
              <a:rPr lang="en"/>
              <a:t>.</a:t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3500" y="2728150"/>
            <a:ext cx="4928173" cy="18065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22"/>
          <p:cNvGrpSpPr/>
          <p:nvPr/>
        </p:nvGrpSpPr>
        <p:grpSpPr>
          <a:xfrm>
            <a:off x="311699" y="2381288"/>
            <a:ext cx="3532200" cy="2500200"/>
            <a:chOff x="311699" y="2381288"/>
            <a:chExt cx="3532200" cy="2500200"/>
          </a:xfrm>
        </p:grpSpPr>
        <p:sp>
          <p:nvSpPr>
            <p:cNvPr id="134" name="Google Shape;134;p22"/>
            <p:cNvSpPr/>
            <p:nvPr/>
          </p:nvSpPr>
          <p:spPr>
            <a:xfrm>
              <a:off x="311699" y="2381288"/>
              <a:ext cx="3532200" cy="250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5" name="Google Shape;13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8666" y="2428088"/>
              <a:ext cx="3378494" cy="238058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33"/>
              <a:t>MediaPipe Implementation – Version 2</a:t>
            </a:r>
            <a:endParaRPr sz="33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373625"/>
            <a:ext cx="8709300" cy="8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Replaced filtering with Savitzky-Golay for better signal smoothing.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U</a:t>
            </a:r>
            <a:r>
              <a:rPr lang="en"/>
              <a:t>sed eye-nose vector, reaching </a:t>
            </a:r>
            <a:r>
              <a:rPr b="1" lang="en"/>
              <a:t>80%</a:t>
            </a:r>
            <a:r>
              <a:rPr lang="en"/>
              <a:t> accuracy.</a:t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 rotWithShape="1">
          <a:blip r:embed="rId3">
            <a:alphaModFix/>
          </a:blip>
          <a:srcRect b="3647" l="0" r="0" t="20383"/>
          <a:stretch/>
        </p:blipFill>
        <p:spPr>
          <a:xfrm>
            <a:off x="4127500" y="2333438"/>
            <a:ext cx="4798249" cy="243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 rotWithShape="1">
          <a:blip r:embed="rId4">
            <a:alphaModFix/>
          </a:blip>
          <a:srcRect b="6628" l="6409" r="11422" t="9154"/>
          <a:stretch/>
        </p:blipFill>
        <p:spPr>
          <a:xfrm>
            <a:off x="543025" y="2333450"/>
            <a:ext cx="3253191" cy="243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MediaPipe Implementation – Version 3</a:t>
            </a:r>
            <a:endParaRPr sz="3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11700" y="1373625"/>
            <a:ext cx="8709300" cy="9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Contour recognition and affine transformations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Improve robustness against head movement and varying angles.</a:t>
            </a:r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b="18056" l="6398" r="4737" t="9836"/>
          <a:stretch/>
        </p:blipFill>
        <p:spPr>
          <a:xfrm>
            <a:off x="4572000" y="2317725"/>
            <a:ext cx="3832450" cy="25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00" y="2317725"/>
            <a:ext cx="3328952" cy="25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Analysis</a:t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311700" y="1373625"/>
            <a:ext cx="8709300" cy="25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(X, Y, time) -&gt; deterministic deception analysis algorithm.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Computes variance (gaze dispersion) &amp; acceleration (sudden shifts).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Predefined</a:t>
            </a:r>
            <a:r>
              <a:rPr lang="en"/>
              <a:t> Min-Max normalization to scale values between 0 and 1.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lang="en"/>
              <a:t>Repeat steps 2 and 3 for each gaze point.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AutoNum type="arabicPeriod"/>
            </a:pPr>
            <a:r>
              <a:rPr lang="en"/>
              <a:t>Recalculates Min/Max from session data, </a:t>
            </a:r>
            <a:r>
              <a:rPr lang="en"/>
              <a:t>ensuring</a:t>
            </a:r>
            <a:r>
              <a:rPr lang="en"/>
              <a:t> consistent results.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228550" y="2285400"/>
            <a:ext cx="166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Analysis</a:t>
            </a: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783" y="232888"/>
            <a:ext cx="6236966" cy="46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Analysis Settings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311700" y="1373625"/>
            <a:ext cx="8709300" cy="10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/>
              <a:t>Sensitivity </a:t>
            </a:r>
            <a:r>
              <a:rPr lang="en"/>
              <a:t>adjusts </a:t>
            </a:r>
            <a:r>
              <a:rPr b="1" lang="en"/>
              <a:t>strictness </a:t>
            </a:r>
            <a:r>
              <a:rPr lang="en"/>
              <a:t>in probability calculations.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AutoNum type="arabicPeriod"/>
            </a:pPr>
            <a:r>
              <a:rPr b="1" lang="en"/>
              <a:t>Average </a:t>
            </a:r>
            <a:r>
              <a:rPr lang="en"/>
              <a:t>Min/Max across previous sessions to </a:t>
            </a:r>
            <a:r>
              <a:rPr b="1" lang="en"/>
              <a:t>adapt </a:t>
            </a:r>
            <a:r>
              <a:rPr lang="en"/>
              <a:t>to </a:t>
            </a:r>
            <a:r>
              <a:rPr b="1" lang="en"/>
              <a:t>user behavior</a:t>
            </a:r>
            <a:r>
              <a:rPr lang="en"/>
              <a:t>.</a:t>
            </a:r>
            <a:endParaRPr/>
          </a:p>
        </p:txBody>
      </p:sp>
      <p:pic>
        <p:nvPicPr>
          <p:cNvPr id="170" name="Google Shape;170;p27" title="output_new.gif"/>
          <p:cNvPicPr preferRelativeResize="0"/>
          <p:nvPr/>
        </p:nvPicPr>
        <p:blipFill rotWithShape="1">
          <a:blip r:embed="rId3">
            <a:alphaModFix/>
          </a:blip>
          <a:srcRect b="5761" l="23254" r="21837" t="70945"/>
          <a:stretch/>
        </p:blipFill>
        <p:spPr>
          <a:xfrm>
            <a:off x="3006575" y="3665675"/>
            <a:ext cx="6014424" cy="143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 title="output_latest.gif"/>
          <p:cNvPicPr preferRelativeResize="0"/>
          <p:nvPr/>
        </p:nvPicPr>
        <p:blipFill rotWithShape="1">
          <a:blip r:embed="rId4">
            <a:alphaModFix/>
          </a:blip>
          <a:srcRect b="27961" l="2753" r="2649" t="29839"/>
          <a:stretch/>
        </p:blipFill>
        <p:spPr>
          <a:xfrm>
            <a:off x="311700" y="2419725"/>
            <a:ext cx="4571976" cy="114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Analysis </a:t>
            </a:r>
            <a:r>
              <a:rPr lang="en"/>
              <a:t>Sensitivity</a:t>
            </a:r>
            <a:endParaRPr/>
          </a:p>
        </p:txBody>
      </p:sp>
      <p:grpSp>
        <p:nvGrpSpPr>
          <p:cNvPr id="177" name="Google Shape;177;p28"/>
          <p:cNvGrpSpPr/>
          <p:nvPr/>
        </p:nvGrpSpPr>
        <p:grpSpPr>
          <a:xfrm>
            <a:off x="77150" y="2375175"/>
            <a:ext cx="2953525" cy="2648949"/>
            <a:chOff x="136675" y="1446500"/>
            <a:chExt cx="2953525" cy="2648949"/>
          </a:xfrm>
        </p:grpSpPr>
        <p:pic>
          <p:nvPicPr>
            <p:cNvPr id="178" name="Google Shape;178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6675" y="1883950"/>
              <a:ext cx="2948676" cy="2211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8"/>
            <p:cNvSpPr txBox="1"/>
            <p:nvPr/>
          </p:nvSpPr>
          <p:spPr>
            <a:xfrm>
              <a:off x="141500" y="1446500"/>
              <a:ext cx="2948700" cy="4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0.75</a:t>
              </a:r>
              <a:endParaRPr sz="2000">
                <a:solidFill>
                  <a:schemeClr val="dk1"/>
                </a:solidFill>
              </a:endParaRPr>
            </a:p>
          </p:txBody>
        </p:sp>
      </p:grpSp>
      <p:grpSp>
        <p:nvGrpSpPr>
          <p:cNvPr id="180" name="Google Shape;180;p28"/>
          <p:cNvGrpSpPr/>
          <p:nvPr/>
        </p:nvGrpSpPr>
        <p:grpSpPr>
          <a:xfrm>
            <a:off x="3087387" y="1245475"/>
            <a:ext cx="2953524" cy="2652550"/>
            <a:chOff x="3278325" y="1526250"/>
            <a:chExt cx="2953524" cy="2652550"/>
          </a:xfrm>
        </p:grpSpPr>
        <p:pic>
          <p:nvPicPr>
            <p:cNvPr id="181" name="Google Shape;181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78325" y="1963660"/>
              <a:ext cx="2953524" cy="2215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8"/>
            <p:cNvSpPr txBox="1"/>
            <p:nvPr/>
          </p:nvSpPr>
          <p:spPr>
            <a:xfrm>
              <a:off x="3280738" y="1526250"/>
              <a:ext cx="2948700" cy="4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1.00</a:t>
              </a:r>
              <a:endParaRPr sz="2000">
                <a:solidFill>
                  <a:schemeClr val="dk1"/>
                </a:solidFill>
              </a:endParaRPr>
            </a:p>
          </p:txBody>
        </p:sp>
      </p:grpSp>
      <p:grpSp>
        <p:nvGrpSpPr>
          <p:cNvPr id="183" name="Google Shape;183;p28"/>
          <p:cNvGrpSpPr/>
          <p:nvPr/>
        </p:nvGrpSpPr>
        <p:grpSpPr>
          <a:xfrm>
            <a:off x="6097625" y="199750"/>
            <a:ext cx="2953524" cy="2652558"/>
            <a:chOff x="6097625" y="-60275"/>
            <a:chExt cx="2953524" cy="2652558"/>
          </a:xfrm>
        </p:grpSpPr>
        <p:pic>
          <p:nvPicPr>
            <p:cNvPr id="184" name="Google Shape;18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97625" y="377125"/>
              <a:ext cx="2953524" cy="2215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28"/>
            <p:cNvSpPr txBox="1"/>
            <p:nvPr/>
          </p:nvSpPr>
          <p:spPr>
            <a:xfrm>
              <a:off x="6100025" y="-60275"/>
              <a:ext cx="2948700" cy="4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1.25</a:t>
              </a:r>
              <a:endParaRPr sz="20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311700" y="377125"/>
            <a:ext cx="297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WebSockets</a:t>
            </a:r>
            <a:endParaRPr/>
          </a:p>
        </p:txBody>
      </p:sp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311700" y="1373625"/>
            <a:ext cx="8709300" cy="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1000"/>
              </a:spcAft>
              <a:buSzPts val="2000"/>
              <a:buChar char="●"/>
            </a:pPr>
            <a:r>
              <a:rPr b="1" lang="en"/>
              <a:t>Gorilla</a:t>
            </a:r>
            <a:r>
              <a:rPr lang="en"/>
              <a:t> WebSocket library enables passing of gaze data between the client and server.</a:t>
            </a:r>
            <a:endParaRPr/>
          </a:p>
        </p:txBody>
      </p:sp>
      <p:pic>
        <p:nvPicPr>
          <p:cNvPr id="192" name="Google Shape;192;p29" title="output.gif"/>
          <p:cNvPicPr preferRelativeResize="0"/>
          <p:nvPr/>
        </p:nvPicPr>
        <p:blipFill rotWithShape="1">
          <a:blip r:embed="rId3">
            <a:alphaModFix/>
          </a:blip>
          <a:srcRect b="15737" l="0" r="0" t="26106"/>
          <a:stretch/>
        </p:blipFill>
        <p:spPr>
          <a:xfrm>
            <a:off x="311702" y="2295225"/>
            <a:ext cx="8520600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100" y="490175"/>
            <a:ext cx="3257550" cy="7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466475" y="2285400"/>
            <a:ext cx="219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Database</a:t>
            </a: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b="10370" l="16532" r="14928" t="4841"/>
          <a:stretch/>
        </p:blipFill>
        <p:spPr>
          <a:xfrm>
            <a:off x="4266975" y="132775"/>
            <a:ext cx="4514700" cy="487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Project Overview for Deployment	</a:t>
            </a:r>
            <a:endParaRPr/>
          </a:p>
        </p:txBody>
      </p:sp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311700" y="1373625"/>
            <a:ext cx="870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Two </a:t>
            </a:r>
            <a:r>
              <a:rPr b="1" lang="en"/>
              <a:t>distinct</a:t>
            </a:r>
            <a:r>
              <a:rPr lang="en"/>
              <a:t> repositories:</a:t>
            </a:r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88612" y="2571750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978" y="1999050"/>
            <a:ext cx="315982" cy="57269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>
            <p:ph idx="1" type="body"/>
          </p:nvPr>
        </p:nvSpPr>
        <p:spPr>
          <a:xfrm>
            <a:off x="416975" y="1946325"/>
            <a:ext cx="8604000" cy="11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en" sz="2000"/>
              <a:t>Frontend</a:t>
            </a:r>
            <a:r>
              <a:rPr lang="en" sz="2000"/>
              <a:t> (User Interface): Built and deployed using Astro build</a:t>
            </a:r>
            <a:endParaRPr sz="2000"/>
          </a:p>
          <a:p>
            <a:pPr indent="-3556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en" sz="2000"/>
              <a:t>Backend/DB</a:t>
            </a:r>
            <a:r>
              <a:rPr lang="en" sz="2000"/>
              <a:t> (Server): Managed using a unified docker</a:t>
            </a:r>
            <a:endParaRPr/>
          </a:p>
        </p:txBody>
      </p:sp>
      <p:sp>
        <p:nvSpPr>
          <p:cNvPr id="209" name="Google Shape;209;p31"/>
          <p:cNvSpPr txBox="1"/>
          <p:nvPr>
            <p:ph idx="1" type="body"/>
          </p:nvPr>
        </p:nvSpPr>
        <p:spPr>
          <a:xfrm>
            <a:off x="311700" y="3144450"/>
            <a:ext cx="8709300" cy="9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607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Separate</a:t>
            </a:r>
            <a:r>
              <a:rPr lang="en"/>
              <a:t> dev (beta) and production builds for structured testing.</a:t>
            </a:r>
            <a:endParaRPr/>
          </a:p>
          <a:p>
            <a:pPr indent="-34607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Designed for </a:t>
            </a:r>
            <a:r>
              <a:rPr b="1" lang="en"/>
              <a:t>streamlined</a:t>
            </a:r>
            <a:r>
              <a:rPr lang="en"/>
              <a:t> developer experience and </a:t>
            </a:r>
            <a:r>
              <a:rPr b="1" lang="en"/>
              <a:t>faster</a:t>
            </a:r>
            <a:r>
              <a:rPr lang="en"/>
              <a:t> iteration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AAI Solution Team Members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79850" y="1340811"/>
            <a:ext cx="8784300" cy="3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Adam Bawatneh 	</a:t>
            </a:r>
            <a:r>
              <a:rPr lang="en" sz="2000"/>
              <a:t>Project Manager &amp; Analysis Lead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Soham Ganguly 	</a:t>
            </a:r>
            <a:r>
              <a:rPr lang="en"/>
              <a:t>Tech Architect &amp; </a:t>
            </a:r>
            <a:r>
              <a:rPr lang="en" sz="2000"/>
              <a:t>CV</a:t>
            </a:r>
            <a:r>
              <a:rPr lang="en"/>
              <a:t>,</a:t>
            </a:r>
            <a:r>
              <a:rPr lang="en" sz="2000"/>
              <a:t> Full Stack Developer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Brian Conn 		</a:t>
            </a:r>
            <a:r>
              <a:rPr lang="en" sz="2000"/>
              <a:t>Scrum Master &amp; Frontend Developer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John Economou 	</a:t>
            </a:r>
            <a:r>
              <a:rPr lang="en" sz="2000"/>
              <a:t>IRB Representative &amp; Backend Developer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000"/>
              <a:t>Muzamil Shamsi 	</a:t>
            </a:r>
            <a:r>
              <a:rPr lang="en" sz="2000"/>
              <a:t>Frontend Developer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AutoNum type="arabicPeriod"/>
            </a:pPr>
            <a:r>
              <a:rPr b="1" lang="en" sz="2000"/>
              <a:t>Jeffrey Chang 		</a:t>
            </a:r>
            <a:r>
              <a:rPr lang="en" sz="2000"/>
              <a:t>Frontend Developer</a:t>
            </a:r>
            <a:endParaRPr b="1"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Architecture</a:t>
            </a:r>
            <a:r>
              <a:rPr lang="en"/>
              <a:t> and Hosting</a:t>
            </a:r>
            <a:endParaRPr/>
          </a:p>
        </p:txBody>
      </p:sp>
      <p:sp>
        <p:nvSpPr>
          <p:cNvPr id="215" name="Google Shape;215;p32"/>
          <p:cNvSpPr txBox="1"/>
          <p:nvPr>
            <p:ph idx="1" type="body"/>
          </p:nvPr>
        </p:nvSpPr>
        <p:spPr>
          <a:xfrm>
            <a:off x="123000" y="1373625"/>
            <a:ext cx="8897100" cy="4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Single </a:t>
            </a:r>
            <a:r>
              <a:rPr b="1" lang="en"/>
              <a:t>Digital Ocean Droplet </a:t>
            </a:r>
            <a:r>
              <a:rPr lang="en"/>
              <a:t>(Virtual Private Server) for hosting.</a:t>
            </a:r>
            <a:endParaRPr/>
          </a:p>
        </p:txBody>
      </p:sp>
      <p:grpSp>
        <p:nvGrpSpPr>
          <p:cNvPr id="216" name="Google Shape;216;p32"/>
          <p:cNvGrpSpPr/>
          <p:nvPr/>
        </p:nvGrpSpPr>
        <p:grpSpPr>
          <a:xfrm>
            <a:off x="1911125" y="2245350"/>
            <a:ext cx="1887650" cy="574200"/>
            <a:chOff x="1911125" y="2245350"/>
            <a:chExt cx="1887650" cy="574200"/>
          </a:xfrm>
        </p:grpSpPr>
        <p:cxnSp>
          <p:nvCxnSpPr>
            <p:cNvPr id="217" name="Google Shape;217;p32"/>
            <p:cNvCxnSpPr/>
            <p:nvPr/>
          </p:nvCxnSpPr>
          <p:spPr>
            <a:xfrm>
              <a:off x="1918975" y="2323950"/>
              <a:ext cx="1879800" cy="495600"/>
            </a:xfrm>
            <a:prstGeom prst="curvedConnector3">
              <a:avLst>
                <a:gd fmla="val -418" name="adj1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8" name="Google Shape;218;p32"/>
            <p:cNvCxnSpPr/>
            <p:nvPr/>
          </p:nvCxnSpPr>
          <p:spPr>
            <a:xfrm flipH="1" rot="10800000">
              <a:off x="1911125" y="2245350"/>
              <a:ext cx="110100" cy="78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19" name="Google Shape;219;p32"/>
          <p:cNvGrpSpPr/>
          <p:nvPr/>
        </p:nvGrpSpPr>
        <p:grpSpPr>
          <a:xfrm>
            <a:off x="1950450" y="2980775"/>
            <a:ext cx="1848175" cy="479700"/>
            <a:chOff x="1950450" y="2980775"/>
            <a:chExt cx="1848175" cy="479700"/>
          </a:xfrm>
        </p:grpSpPr>
        <p:cxnSp>
          <p:nvCxnSpPr>
            <p:cNvPr id="220" name="Google Shape;220;p32"/>
            <p:cNvCxnSpPr/>
            <p:nvPr/>
          </p:nvCxnSpPr>
          <p:spPr>
            <a:xfrm flipH="1" rot="10800000">
              <a:off x="1974025" y="2980775"/>
              <a:ext cx="1824600" cy="408900"/>
            </a:xfrm>
            <a:prstGeom prst="curvedConnector3">
              <a:avLst>
                <a:gd fmla="val -6896" name="adj1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" name="Google Shape;221;p32"/>
            <p:cNvCxnSpPr/>
            <p:nvPr/>
          </p:nvCxnSpPr>
          <p:spPr>
            <a:xfrm>
              <a:off x="1950450" y="3389675"/>
              <a:ext cx="314700" cy="70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22" name="Google Shape;222;p32"/>
          <p:cNvSpPr/>
          <p:nvPr/>
        </p:nvSpPr>
        <p:spPr>
          <a:xfrm>
            <a:off x="3798625" y="2532425"/>
            <a:ext cx="2996400" cy="731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JetBrains Mono"/>
                <a:ea typeface="JetBrains Mono"/>
                <a:cs typeface="JetBrains Mono"/>
                <a:sym typeface="JetBrains Mono"/>
              </a:rPr>
              <a:t>Centralized Management</a:t>
            </a:r>
            <a:endParaRPr b="1"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725" y="173025"/>
            <a:ext cx="2230124" cy="376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Debian logo.png - Wikimedia Commons" id="224" name="Google Shape;2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6875" y="173016"/>
            <a:ext cx="873225" cy="1149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Nginx logo.svg - Wikipedia" id="225" name="Google Shape;2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6538" y="949825"/>
            <a:ext cx="1794488" cy="3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>
            <p:ph idx="1" type="body"/>
          </p:nvPr>
        </p:nvSpPr>
        <p:spPr>
          <a:xfrm>
            <a:off x="123450" y="3460450"/>
            <a:ext cx="8897100" cy="10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Optimized websocket connections and APIs for enhanced performance.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Centralized Hosting minimizes latency and app responsiveness.</a:t>
            </a:r>
            <a:endParaRPr/>
          </a:p>
        </p:txBody>
      </p:sp>
      <p:sp>
        <p:nvSpPr>
          <p:cNvPr id="227" name="Google Shape;227;p32"/>
          <p:cNvSpPr txBox="1"/>
          <p:nvPr>
            <p:ph idx="1" type="body"/>
          </p:nvPr>
        </p:nvSpPr>
        <p:spPr>
          <a:xfrm>
            <a:off x="123450" y="1840202"/>
            <a:ext cx="8897100" cy="4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Hosted both environments on the same server (droplet).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3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11"/>
              <a:t>DEMO</a:t>
            </a:r>
            <a:endParaRPr sz="3211"/>
          </a:p>
        </p:txBody>
      </p:sp>
      <p:sp>
        <p:nvSpPr>
          <p:cNvPr id="233" name="Google Shape;233;p33"/>
          <p:cNvSpPr txBox="1"/>
          <p:nvPr>
            <p:ph idx="1" type="body"/>
          </p:nvPr>
        </p:nvSpPr>
        <p:spPr>
          <a:xfrm>
            <a:off x="311700" y="2110800"/>
            <a:ext cx="8728800" cy="9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 sz="3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https://asdqwe.online/</a:t>
            </a:r>
            <a:endParaRPr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373625"/>
            <a:ext cx="8709300" cy="3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DETECT is an AI-powered lie detection system leveraging real-time eye-tracking to identify deception based on NLP eye cue phenomena.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" sz="2000"/>
              <a:t>Problem</a:t>
            </a:r>
            <a:r>
              <a:rPr lang="en" sz="2000"/>
              <a:t>: </a:t>
            </a:r>
            <a:r>
              <a:rPr lang="en" sz="2000"/>
              <a:t>Traditional lie detection methods are intrusive, unreliable, and ethically questionable.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b="1" lang="en" sz="2000"/>
              <a:t>Goal</a:t>
            </a:r>
            <a:r>
              <a:rPr lang="en" sz="2000"/>
              <a:t>: </a:t>
            </a:r>
            <a:r>
              <a:rPr lang="en" sz="2000"/>
              <a:t>To create a real-time, ethical solution that uses eye-tracking data to analyze gaze shifts, providing an accurate and innovative method for detecting deception.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Objectives/Requirements</a:t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373625"/>
            <a:ext cx="8709300" cy="3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Requirements:</a:t>
            </a:r>
            <a:endParaRPr b="1" sz="2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Track gaze with at least 80% accuracy.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Detect abnormal gaze shifts for probabilistic deception analysis.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Include video upload for analysis.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Operate in real-time via webcam.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Objectives:</a:t>
            </a:r>
            <a:endParaRPr b="1" sz="2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Scalable web application.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Conduct IRB studies to analyze gaze-deception correlation.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Establish a research infrastructure for NLP eye cues, future expansions (e.g., pupil dilation, blink rate, verbal features).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Administrative Tools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373625"/>
            <a:ext cx="8709300" cy="19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JIRA: </a:t>
            </a:r>
            <a:r>
              <a:rPr lang="en"/>
              <a:t>Project </a:t>
            </a:r>
            <a:r>
              <a:rPr lang="en"/>
              <a:t>timeline and structure</a:t>
            </a:r>
            <a:endParaRPr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Zoom:</a:t>
            </a:r>
            <a:r>
              <a:rPr lang="en"/>
              <a:t> Weekly meetings</a:t>
            </a:r>
            <a:endParaRPr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Discord: </a:t>
            </a:r>
            <a:r>
              <a:rPr lang="en"/>
              <a:t>C</a:t>
            </a:r>
            <a:r>
              <a:rPr lang="en"/>
              <a:t>ommunication</a:t>
            </a:r>
            <a:endParaRPr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Drive:</a:t>
            </a:r>
            <a:r>
              <a:rPr lang="en"/>
              <a:t> Documentation and storage</a:t>
            </a:r>
            <a:endParaRPr/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b="1" lang="en"/>
              <a:t>Github:</a:t>
            </a:r>
            <a:r>
              <a:rPr lang="en"/>
              <a:t> Code Version Control</a:t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800" y="173613"/>
            <a:ext cx="2146876" cy="182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8600" y="3484275"/>
            <a:ext cx="5688852" cy="148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2987" y="1644586"/>
            <a:ext cx="2280077" cy="171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680523"/>
            <a:ext cx="2840024" cy="113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8" y="83793"/>
            <a:ext cx="4914074" cy="483336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type="title"/>
          </p:nvPr>
        </p:nvSpPr>
        <p:spPr>
          <a:xfrm>
            <a:off x="4957550" y="2277725"/>
            <a:ext cx="354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Use Case Diagram</a:t>
            </a:r>
            <a:endParaRPr sz="3020"/>
          </a:p>
        </p:txBody>
      </p:sp>
      <p:sp>
        <p:nvSpPr>
          <p:cNvPr id="92" name="Google Shape;92;p18"/>
          <p:cNvSpPr/>
          <p:nvPr/>
        </p:nvSpPr>
        <p:spPr>
          <a:xfrm>
            <a:off x="1200475" y="139188"/>
            <a:ext cx="915300" cy="340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/>
          <p:nvPr/>
        </p:nvSpPr>
        <p:spPr>
          <a:xfrm>
            <a:off x="1117025" y="665375"/>
            <a:ext cx="2126400" cy="1906200"/>
          </a:xfrm>
          <a:prstGeom prst="rect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160350" y="2791800"/>
            <a:ext cx="3083100" cy="18840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377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Tech Stack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373625"/>
            <a:ext cx="8709300" cy="35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MediaPipe Facemesh</a:t>
            </a:r>
            <a:r>
              <a:rPr lang="en"/>
              <a:t>: Extracts raw gaze data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PostgreSQL</a:t>
            </a:r>
            <a:r>
              <a:rPr lang="en"/>
              <a:t>: </a:t>
            </a:r>
            <a:r>
              <a:rPr lang="en"/>
              <a:t>Database</a:t>
            </a:r>
            <a:r>
              <a:rPr lang="en"/>
              <a:t> for user and session data.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Astro.js</a:t>
            </a:r>
            <a:r>
              <a:rPr lang="en"/>
              <a:t>: Javascript Framework for building and rendering the UI.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Go</a:t>
            </a:r>
            <a:r>
              <a:rPr lang="en"/>
              <a:t>: Backend Server API language.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"/>
              <a:t>Docker</a:t>
            </a:r>
            <a:r>
              <a:rPr lang="en"/>
              <a:t>: Package management, setup, and deployment.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b="1" lang="en"/>
              <a:t>Digital Ocean: </a:t>
            </a:r>
            <a:r>
              <a:rPr lang="en"/>
              <a:t>Hosting for the Full Stack Application.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1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460300" y="2285400"/>
            <a:ext cx="271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Block Diagram</a:t>
            </a:r>
            <a:endParaRPr sz="302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0800" y="152400"/>
            <a:ext cx="5660801" cy="48340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4120600" y="1638325"/>
            <a:ext cx="726300" cy="31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/>
          <p:nvPr/>
        </p:nvSpPr>
        <p:spPr>
          <a:xfrm>
            <a:off x="4120600" y="1145875"/>
            <a:ext cx="726300" cy="31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/>
          <p:nvPr/>
        </p:nvSpPr>
        <p:spPr>
          <a:xfrm>
            <a:off x="3952100" y="3600750"/>
            <a:ext cx="2867400" cy="732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/>
          <p:nvPr/>
        </p:nvSpPr>
        <p:spPr>
          <a:xfrm>
            <a:off x="5248225" y="1204025"/>
            <a:ext cx="726300" cy="31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6210450" y="1204025"/>
            <a:ext cx="726300" cy="31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5732100" y="1906100"/>
            <a:ext cx="726300" cy="316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7241000" y="1682675"/>
            <a:ext cx="973500" cy="66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7241000" y="3545725"/>
            <a:ext cx="1095300" cy="752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/>
          <p:nvPr/>
        </p:nvSpPr>
        <p:spPr>
          <a:xfrm>
            <a:off x="7241000" y="1682675"/>
            <a:ext cx="973500" cy="66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7338950" y="1223800"/>
            <a:ext cx="726300" cy="297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311700" y="237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MediaPipe Overview</a:t>
            </a:r>
            <a:endParaRPr sz="3020"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203475" y="1152475"/>
            <a:ext cx="8757000" cy="14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Google open-source framework for building perception pipelines.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Facemesh: Detects and maps </a:t>
            </a:r>
            <a:r>
              <a:rPr b="1" lang="en" sz="2000"/>
              <a:t>468</a:t>
            </a:r>
            <a:r>
              <a:rPr lang="en" sz="2000"/>
              <a:t> facial landmarks for precise tracking.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Processes input on </a:t>
            </a:r>
            <a:r>
              <a:rPr lang="en" sz="2000"/>
              <a:t>frontend</a:t>
            </a:r>
            <a:r>
              <a:rPr lang="en" sz="2000"/>
              <a:t> for gaze tracking -&gt; server</a:t>
            </a:r>
            <a:endParaRPr sz="2000"/>
          </a:p>
        </p:txBody>
      </p:sp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6033" l="0" r="0" t="0"/>
          <a:stretch/>
        </p:blipFill>
        <p:spPr>
          <a:xfrm>
            <a:off x="74550" y="2717750"/>
            <a:ext cx="3098575" cy="22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012" y="2717750"/>
            <a:ext cx="2911781" cy="22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2700" y="2717754"/>
            <a:ext cx="2911775" cy="228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